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584" r:id="rId4"/>
    <p:sldId id="259" r:id="rId5"/>
    <p:sldId id="260" r:id="rId6"/>
    <p:sldId id="261" r:id="rId7"/>
    <p:sldId id="262" r:id="rId8"/>
    <p:sldId id="297" r:id="rId9"/>
    <p:sldId id="534" r:id="rId10"/>
    <p:sldId id="581" r:id="rId11"/>
    <p:sldId id="536" r:id="rId12"/>
    <p:sldId id="566" r:id="rId13"/>
    <p:sldId id="567" r:id="rId14"/>
    <p:sldId id="569" r:id="rId15"/>
    <p:sldId id="582" r:id="rId16"/>
    <p:sldId id="577" r:id="rId17"/>
    <p:sldId id="578" r:id="rId18"/>
    <p:sldId id="570" r:id="rId19"/>
    <p:sldId id="579" r:id="rId20"/>
    <p:sldId id="583" r:id="rId21"/>
    <p:sldId id="510" r:id="rId22"/>
    <p:sldId id="552" r:id="rId23"/>
    <p:sldId id="565" r:id="rId24"/>
    <p:sldId id="407" r:id="rId25"/>
    <p:sldId id="417" r:id="rId26"/>
    <p:sldId id="281" r:id="rId27"/>
    <p:sldId id="275" r:id="rId28"/>
    <p:sldId id="276" r:id="rId29"/>
    <p:sldId id="277" r:id="rId30"/>
    <p:sldId id="278" r:id="rId31"/>
    <p:sldId id="283" r:id="rId32"/>
    <p:sldId id="284" r:id="rId33"/>
    <p:sldId id="309" r:id="rId34"/>
    <p:sldId id="310" r:id="rId35"/>
    <p:sldId id="288" r:id="rId36"/>
    <p:sldId id="289" r:id="rId37"/>
    <p:sldId id="418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08/08/2022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4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" y="3810000"/>
            <a:ext cx="8839200" cy="23122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Maksudnya : </a:t>
            </a:r>
            <a:r>
              <a:rPr lang="sv-SE" sz="32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Hendaklah kamu bersungguh-sungguh meluruskan saf-saf kamu atau Allah sungguh-sungguh akan memperselisihkan di antara wajah-wajah kamu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190500" y="151223"/>
            <a:ext cx="8763000" cy="76317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 :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031" y="1835799"/>
            <a:ext cx="84219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5400" b="1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لَتُسَوُّنَّ صُفُوْفَكُمْ أَوْ لَيُخَالِفَنَّ اللهُ بَيْنَ وُجُوْهِكُمْ</a:t>
            </a:r>
            <a:endParaRPr lang="ms-MY" sz="5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8816" y="6248400"/>
            <a:ext cx="367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(Hadis riwayat Bukhori &amp; Muslim)</a:t>
            </a:r>
            <a:endParaRPr lang="ms-M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6700" y="914400"/>
            <a:ext cx="8610600" cy="3657600"/>
          </a:xfrm>
          <a:prstGeom prst="ellipse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Pegangan Ahli Sunnah wal Jama’ah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1181100" y="665224"/>
            <a:ext cx="6705600" cy="914400"/>
          </a:xfrm>
          <a:prstGeom prst="plaque">
            <a:avLst>
              <a:gd name="adj" fmla="val 50000"/>
            </a:avLst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4312722"/>
            <a:ext cx="7010895" cy="2057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 Islam bersatu dan tidak berpecah belah namun realitinya umat Islam masih bertelagah dan berbalah bukan sahaja dalam negara bahkan di seluruh </a:t>
            </a:r>
            <a:r>
              <a:rPr lang="sv-S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dunia</a:t>
            </a:r>
            <a:endParaRPr lang="sv-S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9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1003464"/>
            <a:ext cx="8610600" cy="4863936"/>
          </a:xfrm>
          <a:prstGeom prst="ellipse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Pertama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Apabila 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umat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Islam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tidak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mengikut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ajaran al-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Quran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dan 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al-</a:t>
            </a:r>
            <a:r>
              <a:rPr lang="es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Sunnah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228600" y="457200"/>
            <a:ext cx="8610600" cy="1143000"/>
          </a:xfrm>
          <a:prstGeom prst="plaque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Antara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kenapa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berpecah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7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1003464"/>
            <a:ext cx="8610600" cy="4863936"/>
          </a:xfrm>
          <a:prstGeom prst="ellipse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Kedua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s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Umat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Islam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mengambil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sebahagian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sahaja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daripada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ajaran agama dan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meninggalkan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sebahagian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s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lain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228600" y="457200"/>
            <a:ext cx="8610600" cy="1143000"/>
          </a:xfrm>
          <a:prstGeom prst="plaque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Antara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kenapa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berpecah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5105400"/>
            <a:ext cx="5791200" cy="1295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Inilah yang berlaku kepada golongan ahli kitab </a:t>
            </a:r>
            <a:r>
              <a:rPr lang="sv-SE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terdahulu</a:t>
            </a:r>
            <a:endParaRPr lang="sv-SE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5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1003464"/>
            <a:ext cx="8610600" cy="4863936"/>
          </a:xfrm>
          <a:prstGeom prst="ellipse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Ketiga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sv-S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ebahagian </a:t>
            </a:r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daripada umat Islam masih berada dalam </a:t>
            </a:r>
            <a:r>
              <a:rPr lang="sv-S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kejahilan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228600" y="457200"/>
            <a:ext cx="8610600" cy="1143000"/>
          </a:xfrm>
          <a:prstGeom prst="plaque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Antara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kenapa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berpecah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5067300"/>
            <a:ext cx="7086600" cy="16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Kejahilan merupakan salah satu faktor yang akan menatijahkan kepada perpecahan kerana ia tidak didasari dengan ilmu</a:t>
            </a:r>
          </a:p>
        </p:txBody>
      </p:sp>
    </p:spTree>
    <p:extLst>
      <p:ext uri="{BB962C8B-B14F-4D97-AF65-F5344CB8AC3E}">
        <p14:creationId xmlns:p14="http://schemas.microsoft.com/office/powerpoint/2010/main" val="953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53000" y="621557"/>
            <a:ext cx="3341916" cy="111083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40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Sangat ketara</a:t>
            </a:r>
            <a:endParaRPr lang="sv-SE" sz="40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6742" y="2837350"/>
            <a:ext cx="6575258" cy="1552734"/>
          </a:xfrm>
          <a:prstGeom prst="roundRect">
            <a:avLst/>
          </a:prstGeom>
          <a:solidFill>
            <a:schemeClr val="accent3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2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Perbalahan dan pertelingkahan secara terbuka berlaku terutamanya dalam media sosial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4720663"/>
            <a:ext cx="7239000" cy="175633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Perbalahan ini mencakupi semua aspek sehingga perkara kecil pun dijadikan punca kepada pertelingkahan</a:t>
            </a:r>
            <a:endParaRPr lang="sv-SE" sz="3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500168" y="413162"/>
            <a:ext cx="4267200" cy="1527630"/>
          </a:xfrm>
          <a:prstGeom prst="rightArrowCallout">
            <a:avLst>
              <a:gd name="adj1" fmla="val 27623"/>
              <a:gd name="adj2" fmla="val 16120"/>
              <a:gd name="adj3" fmla="val 89165"/>
              <a:gd name="adj4" fmla="val 71180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Perbalahan dalam kalangan umat Islam</a:t>
            </a:r>
            <a:endParaRPr lang="ms-MY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138468" y="1943859"/>
            <a:ext cx="990600" cy="7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Down Arrow 12"/>
          <p:cNvSpPr/>
          <p:nvPr/>
        </p:nvSpPr>
        <p:spPr>
          <a:xfrm>
            <a:off x="456052" y="1940792"/>
            <a:ext cx="915548" cy="2678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342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4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67368" y="306655"/>
            <a:ext cx="2819400" cy="1740643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6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Makin bertambah buruk</a:t>
            </a:r>
            <a:endParaRPr lang="sv-SE" sz="36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9729" y="2850806"/>
            <a:ext cx="6961271" cy="243872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</a:t>
            </a:r>
            <a:r>
              <a:rPr lang="sv-SE" sz="3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terdapat segelintir individu yang sanggup mencipta akaun palsu dengan meninggalkan komen melaga-laga, menghentam, mengutuk, menyakitkan hati terhadap orang </a:t>
            </a:r>
            <a:r>
              <a:rPr lang="sv-SE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</a:t>
            </a:r>
            <a:endParaRPr lang="sv-SE" sz="3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ight Arrow Callout 1"/>
          <p:cNvSpPr/>
          <p:nvPr/>
        </p:nvSpPr>
        <p:spPr>
          <a:xfrm>
            <a:off x="500168" y="413162"/>
            <a:ext cx="4267200" cy="1527630"/>
          </a:xfrm>
          <a:prstGeom prst="rightArrowCallout">
            <a:avLst>
              <a:gd name="adj1" fmla="val 27623"/>
              <a:gd name="adj2" fmla="val 16120"/>
              <a:gd name="adj3" fmla="val 89165"/>
              <a:gd name="adj4" fmla="val 71180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Perbalahan dalam kalangan umat Islam</a:t>
            </a:r>
            <a:endParaRPr lang="ms-MY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81768" y="2047298"/>
            <a:ext cx="990600" cy="7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ounded Rectangle 8"/>
          <p:cNvSpPr/>
          <p:nvPr/>
        </p:nvSpPr>
        <p:spPr>
          <a:xfrm>
            <a:off x="1143000" y="5576126"/>
            <a:ext cx="6956258" cy="1033818"/>
          </a:xfrm>
          <a:prstGeom prst="roundRect">
            <a:avLst/>
          </a:prstGeom>
          <a:solidFill>
            <a:schemeClr val="bg1"/>
          </a:solidFill>
          <a:ln w="698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Allah SWT telah menegaskan bahawa budaya dan amalan seumpama ini adalah suatu dosa </a:t>
            </a:r>
            <a:r>
              <a:rPr lang="sv-SE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besar</a:t>
            </a:r>
            <a:endParaRPr lang="sv-SE" sz="24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0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0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14400" y="228600"/>
            <a:ext cx="7696200" cy="914400"/>
          </a:xfrm>
          <a:prstGeom prst="cloudCallout">
            <a:avLst>
              <a:gd name="adj1" fmla="val -16174"/>
              <a:gd name="adj2" fmla="val 7332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Seruan agama Islam </a:t>
            </a:r>
            <a:endParaRPr lang="ms-MY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Cloud 1"/>
          <p:cNvSpPr/>
          <p:nvPr/>
        </p:nvSpPr>
        <p:spPr>
          <a:xfrm>
            <a:off x="196003" y="1330515"/>
            <a:ext cx="2989613" cy="10668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Bersikap </a:t>
            </a:r>
            <a:r>
              <a:rPr lang="sv-SE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jujur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3185616" y="1638300"/>
            <a:ext cx="2607860" cy="9906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Ikhlas 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172200" y="1327472"/>
            <a:ext cx="2607860" cy="9906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Berbaik </a:t>
            </a:r>
            <a:r>
              <a:rPr lang="sv-SE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sangka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Cloud 7"/>
          <p:cNvSpPr/>
          <p:nvPr/>
        </p:nvSpPr>
        <p:spPr>
          <a:xfrm>
            <a:off x="1371600" y="2707374"/>
            <a:ext cx="2989613" cy="10668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Tolong- menolong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4726106" y="2659892"/>
            <a:ext cx="2607860" cy="9906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Bersatu padu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946245" y="3927285"/>
            <a:ext cx="2607860" cy="9906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Bertolak ansur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886200" y="3851085"/>
            <a:ext cx="4572000" cy="1143000"/>
          </a:xfrm>
          <a:prstGeom prst="cloud">
            <a:avLst/>
          </a:prstGeom>
          <a:solidFill>
            <a:srgbClr val="7030A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Berrsedia </a:t>
            </a:r>
            <a:r>
              <a:rPr lang="fi-FI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untuk </a:t>
            </a:r>
            <a:r>
              <a:rPr lang="fi-FI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memaafkan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6003" y="5414037"/>
            <a:ext cx="3583106" cy="1033818"/>
          </a:xfrm>
          <a:prstGeom prst="roundRect">
            <a:avLst/>
          </a:prstGeom>
          <a:noFill/>
          <a:ln w="698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Nilai-nilai mulia seperti ini hendaklah dihayati</a:t>
            </a:r>
          </a:p>
        </p:txBody>
      </p:sp>
      <p:sp>
        <p:nvSpPr>
          <p:cNvPr id="13" name="Down Arrow 12"/>
          <p:cNvSpPr/>
          <p:nvPr/>
        </p:nvSpPr>
        <p:spPr>
          <a:xfrm rot="16200000">
            <a:off x="3756808" y="5556463"/>
            <a:ext cx="990600" cy="7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ounded Rectangle 13"/>
          <p:cNvSpPr/>
          <p:nvPr/>
        </p:nvSpPr>
        <p:spPr>
          <a:xfrm>
            <a:off x="4748091" y="5235535"/>
            <a:ext cx="3786309" cy="1393865"/>
          </a:xfrm>
          <a:prstGeom prst="roundRect">
            <a:avLst/>
          </a:prstGeom>
          <a:noFill/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Umat </a:t>
            </a:r>
            <a:r>
              <a:rPr lang="sv-SE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Islam diumpamakan seperti anggota tubuh yang saling memerlukan antara sesama anggota badan yang lain</a:t>
            </a:r>
          </a:p>
        </p:txBody>
      </p:sp>
    </p:spTree>
    <p:extLst>
      <p:ext uri="{BB962C8B-B14F-4D97-AF65-F5344CB8AC3E}">
        <p14:creationId xmlns:p14="http://schemas.microsoft.com/office/powerpoint/2010/main" val="10813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36943" y="1308198"/>
            <a:ext cx="8231529" cy="266700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80" b="1" dirty="0" err="1" smtClean="0"/>
              <a:t>Marilah</a:t>
            </a:r>
            <a:r>
              <a:rPr lang="en-MY" sz="2480" b="1" dirty="0" smtClean="0"/>
              <a:t> </a:t>
            </a:r>
            <a:r>
              <a:rPr lang="en-MY" sz="2480" b="1" dirty="0" err="1"/>
              <a:t>kita</a:t>
            </a:r>
            <a:r>
              <a:rPr lang="en-MY" sz="2480" b="1" dirty="0"/>
              <a:t> </a:t>
            </a:r>
            <a:r>
              <a:rPr lang="en-MY" sz="2480" b="1" dirty="0" err="1"/>
              <a:t>sama-sama</a:t>
            </a:r>
            <a:r>
              <a:rPr lang="en-MY" sz="2480" b="1" dirty="0"/>
              <a:t> </a:t>
            </a:r>
            <a:r>
              <a:rPr lang="en-MY" sz="2480" b="1" dirty="0" err="1"/>
              <a:t>mulakan</a:t>
            </a:r>
            <a:r>
              <a:rPr lang="en-MY" sz="2480" b="1" dirty="0"/>
              <a:t> </a:t>
            </a:r>
            <a:r>
              <a:rPr lang="en-MY" sz="2480" b="1" dirty="0" err="1"/>
              <a:t>langkah</a:t>
            </a:r>
            <a:r>
              <a:rPr lang="en-MY" sz="2480" b="1" dirty="0"/>
              <a:t> </a:t>
            </a:r>
            <a:r>
              <a:rPr lang="en-MY" sz="2480" b="1" dirty="0" err="1"/>
              <a:t>dengan</a:t>
            </a:r>
            <a:r>
              <a:rPr lang="en-MY" sz="2480" b="1" dirty="0"/>
              <a:t> </a:t>
            </a:r>
            <a:r>
              <a:rPr lang="en-MY" sz="2480" b="1" dirty="0" err="1"/>
              <a:t>merapatkan</a:t>
            </a:r>
            <a:r>
              <a:rPr lang="en-MY" sz="2480" b="1" dirty="0"/>
              <a:t> </a:t>
            </a:r>
            <a:r>
              <a:rPr lang="en-MY" sz="2480" b="1" dirty="0" err="1"/>
              <a:t>saf</a:t>
            </a:r>
            <a:r>
              <a:rPr lang="en-MY" sz="2480" b="1" dirty="0"/>
              <a:t>, </a:t>
            </a:r>
            <a:r>
              <a:rPr lang="en-MY" sz="2480" b="1" dirty="0" err="1"/>
              <a:t>bersatu-padu</a:t>
            </a:r>
            <a:r>
              <a:rPr lang="en-MY" sz="2480" b="1" dirty="0"/>
              <a:t>, </a:t>
            </a:r>
            <a:r>
              <a:rPr lang="en-MY" sz="2480" b="1" dirty="0" err="1"/>
              <a:t>melupakan</a:t>
            </a:r>
            <a:r>
              <a:rPr lang="en-MY" sz="2480" b="1" dirty="0"/>
              <a:t> </a:t>
            </a:r>
            <a:r>
              <a:rPr lang="en-MY" sz="2480" b="1" dirty="0" err="1"/>
              <a:t>segala</a:t>
            </a:r>
            <a:r>
              <a:rPr lang="en-MY" sz="2480" b="1" dirty="0"/>
              <a:t> </a:t>
            </a:r>
            <a:r>
              <a:rPr lang="en-MY" sz="2480" b="1" dirty="0" err="1"/>
              <a:t>sengketa</a:t>
            </a:r>
            <a:r>
              <a:rPr lang="en-MY" sz="2480" b="1" dirty="0"/>
              <a:t> </a:t>
            </a:r>
            <a:r>
              <a:rPr lang="en-MY" sz="2480" b="1" dirty="0" err="1"/>
              <a:t>dan</a:t>
            </a:r>
            <a:r>
              <a:rPr lang="en-MY" sz="2480" b="1" dirty="0"/>
              <a:t> </a:t>
            </a:r>
            <a:r>
              <a:rPr lang="en-MY" sz="2480" b="1" dirty="0" err="1"/>
              <a:t>perselisihan</a:t>
            </a:r>
            <a:r>
              <a:rPr lang="en-MY" sz="2480" b="1" dirty="0"/>
              <a:t> </a:t>
            </a:r>
            <a:r>
              <a:rPr lang="en-MY" sz="2480" b="1" dirty="0" err="1"/>
              <a:t>faham</a:t>
            </a:r>
            <a:r>
              <a:rPr lang="en-MY" sz="2480" b="1" dirty="0"/>
              <a:t> </a:t>
            </a:r>
            <a:r>
              <a:rPr lang="en-MY" sz="2480" b="1" dirty="0" err="1"/>
              <a:t>walaupun</a:t>
            </a:r>
            <a:r>
              <a:rPr lang="en-MY" sz="2480" b="1" dirty="0"/>
              <a:t> </a:t>
            </a:r>
            <a:r>
              <a:rPr lang="en-MY" sz="2480" b="1" dirty="0" err="1"/>
              <a:t>kita</a:t>
            </a:r>
            <a:r>
              <a:rPr lang="en-MY" sz="2480" b="1" dirty="0"/>
              <a:t> </a:t>
            </a:r>
            <a:r>
              <a:rPr lang="en-MY" sz="2480" b="1" dirty="0" err="1"/>
              <a:t>berbeza</a:t>
            </a:r>
            <a:r>
              <a:rPr lang="en-MY" sz="2480" b="1" dirty="0"/>
              <a:t> </a:t>
            </a:r>
            <a:r>
              <a:rPr lang="en-MY" sz="2480" b="1" dirty="0" err="1"/>
              <a:t>dalam</a:t>
            </a:r>
            <a:r>
              <a:rPr lang="en-MY" sz="2480" b="1" dirty="0"/>
              <a:t> </a:t>
            </a:r>
            <a:r>
              <a:rPr lang="en-MY" sz="2480" b="1" dirty="0" err="1"/>
              <a:t>banyak</a:t>
            </a:r>
            <a:r>
              <a:rPr lang="en-MY" sz="2480" b="1" dirty="0"/>
              <a:t> </a:t>
            </a:r>
            <a:r>
              <a:rPr lang="en-MY" sz="2480" b="1" dirty="0" err="1"/>
              <a:t>perkara</a:t>
            </a:r>
            <a:r>
              <a:rPr lang="en-MY" sz="2480" b="1" dirty="0"/>
              <a:t> </a:t>
            </a:r>
            <a:r>
              <a:rPr lang="en-MY" sz="2480" b="1" dirty="0" err="1"/>
              <a:t>dan</a:t>
            </a:r>
            <a:r>
              <a:rPr lang="en-MY" sz="2480" b="1" dirty="0"/>
              <a:t> </a:t>
            </a:r>
            <a:r>
              <a:rPr lang="en-MY" sz="2480" b="1" dirty="0" err="1"/>
              <a:t>berusaha</a:t>
            </a:r>
            <a:r>
              <a:rPr lang="en-MY" sz="2480" b="1" dirty="0"/>
              <a:t> </a:t>
            </a:r>
            <a:r>
              <a:rPr lang="en-MY" sz="2480" b="1" dirty="0" err="1"/>
              <a:t>untuk</a:t>
            </a:r>
            <a:r>
              <a:rPr lang="en-MY" sz="2480" b="1" dirty="0"/>
              <a:t> </a:t>
            </a:r>
            <a:r>
              <a:rPr lang="en-MY" sz="2480" b="1" dirty="0" err="1"/>
              <a:t>bangkit</a:t>
            </a:r>
            <a:r>
              <a:rPr lang="en-MY" sz="2480" b="1" dirty="0"/>
              <a:t> </a:t>
            </a:r>
            <a:r>
              <a:rPr lang="en-MY" sz="2480" b="1" dirty="0" err="1"/>
              <a:t>semula</a:t>
            </a:r>
            <a:r>
              <a:rPr lang="en-MY" sz="2480" b="1" dirty="0"/>
              <a:t> </a:t>
            </a:r>
            <a:r>
              <a:rPr lang="en-MY" sz="2480" b="1" dirty="0" err="1"/>
              <a:t>menjadi</a:t>
            </a:r>
            <a:r>
              <a:rPr lang="en-MY" sz="2480" b="1" dirty="0"/>
              <a:t> </a:t>
            </a:r>
            <a:r>
              <a:rPr lang="en-MY" sz="2480" b="1" dirty="0" err="1"/>
              <a:t>umat</a:t>
            </a:r>
            <a:r>
              <a:rPr lang="en-MY" sz="2480" b="1" dirty="0"/>
              <a:t> yang </a:t>
            </a:r>
            <a:r>
              <a:rPr lang="en-MY" sz="2480" b="1" dirty="0" err="1"/>
              <a:t>kuat</a:t>
            </a:r>
            <a:r>
              <a:rPr lang="en-MY" sz="2480" b="1" dirty="0"/>
              <a:t>, </a:t>
            </a:r>
            <a:r>
              <a:rPr lang="en-MY" sz="2480" b="1" dirty="0" err="1"/>
              <a:t>bermaruah</a:t>
            </a:r>
            <a:r>
              <a:rPr lang="en-MY" sz="2480" b="1" dirty="0"/>
              <a:t> </a:t>
            </a:r>
            <a:r>
              <a:rPr lang="en-MY" sz="2480" b="1" dirty="0" err="1"/>
              <a:t>dan</a:t>
            </a:r>
            <a:r>
              <a:rPr lang="en-MY" sz="2480" b="1" dirty="0"/>
              <a:t> </a:t>
            </a:r>
            <a:r>
              <a:rPr lang="en-MY" sz="2480" b="1" dirty="0" err="1"/>
              <a:t>bermatlamat</a:t>
            </a:r>
            <a:r>
              <a:rPr lang="en-MY" sz="2480" b="1" dirty="0"/>
              <a:t>, demi </a:t>
            </a:r>
            <a:r>
              <a:rPr lang="en-MY" sz="2480" b="1" dirty="0" err="1"/>
              <a:t>kepentingan</a:t>
            </a:r>
            <a:r>
              <a:rPr lang="en-MY" sz="2480" b="1" dirty="0"/>
              <a:t> agama, </a:t>
            </a:r>
            <a:r>
              <a:rPr lang="en-MY" sz="2480" b="1" dirty="0" err="1"/>
              <a:t>bangsa</a:t>
            </a:r>
            <a:r>
              <a:rPr lang="en-MY" sz="2480" b="1" dirty="0"/>
              <a:t> </a:t>
            </a:r>
            <a:r>
              <a:rPr lang="en-MY" sz="2480" b="1" dirty="0" err="1"/>
              <a:t>dan</a:t>
            </a:r>
            <a:r>
              <a:rPr lang="en-MY" sz="2480" b="1" dirty="0"/>
              <a:t> </a:t>
            </a:r>
            <a:r>
              <a:rPr lang="en-MY" sz="2480" b="1" dirty="0" err="1"/>
              <a:t>negara</a:t>
            </a:r>
            <a:r>
              <a:rPr lang="en-MY" sz="2480" b="1" dirty="0"/>
              <a:t> </a:t>
            </a:r>
            <a:r>
              <a:rPr lang="en-MY" sz="2480" b="1" dirty="0" err="1" smtClean="0"/>
              <a:t>kita</a:t>
            </a:r>
            <a:endParaRPr lang="ms-MY" sz="2480" b="1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993493" y="4240192"/>
            <a:ext cx="7118431" cy="1093808"/>
          </a:xfrm>
          <a:prstGeom prst="flowChartAlternateProcess">
            <a:avLst/>
          </a:prstGeom>
          <a:solidFill>
            <a:schemeClr val="tx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550" b="1" dirty="0" err="1"/>
              <a:t>Sesungguhnya</a:t>
            </a:r>
            <a:r>
              <a:rPr lang="en-MY" sz="2550" b="1" dirty="0"/>
              <a:t> </a:t>
            </a:r>
            <a:r>
              <a:rPr lang="en-MY" sz="2550" b="1" dirty="0" err="1"/>
              <a:t>perpaduan</a:t>
            </a:r>
            <a:r>
              <a:rPr lang="en-MY" sz="2550" b="1" dirty="0"/>
              <a:t> </a:t>
            </a:r>
            <a:r>
              <a:rPr lang="en-MY" sz="2550" b="1" dirty="0" err="1"/>
              <a:t>adalah</a:t>
            </a:r>
            <a:r>
              <a:rPr lang="en-MY" sz="2550" b="1" dirty="0"/>
              <a:t> </a:t>
            </a:r>
            <a:r>
              <a:rPr lang="en-MY" sz="2550" b="1" dirty="0" err="1"/>
              <a:t>asas</a:t>
            </a:r>
            <a:r>
              <a:rPr lang="en-MY" sz="2550" b="1" dirty="0"/>
              <a:t> </a:t>
            </a:r>
            <a:r>
              <a:rPr lang="en-MY" sz="2550" b="1" dirty="0" err="1"/>
              <a:t>kepada</a:t>
            </a:r>
            <a:r>
              <a:rPr lang="en-MY" sz="2550" b="1" dirty="0"/>
              <a:t> </a:t>
            </a:r>
            <a:r>
              <a:rPr lang="en-MY" sz="2550" b="1" dirty="0" err="1"/>
              <a:t>keharmonian</a:t>
            </a:r>
            <a:r>
              <a:rPr lang="en-MY" sz="2550" b="1" dirty="0"/>
              <a:t> </a:t>
            </a:r>
            <a:r>
              <a:rPr lang="en-MY" sz="2550" b="1" dirty="0" err="1"/>
              <a:t>dan</a:t>
            </a:r>
            <a:r>
              <a:rPr lang="en-MY" sz="2550" b="1" dirty="0"/>
              <a:t> </a:t>
            </a:r>
            <a:r>
              <a:rPr lang="en-MY" sz="2550" b="1" dirty="0" err="1"/>
              <a:t>pembangunan</a:t>
            </a:r>
            <a:r>
              <a:rPr lang="en-MY" sz="2550" b="1" dirty="0"/>
              <a:t> </a:t>
            </a:r>
            <a:r>
              <a:rPr lang="en-MY" sz="2550" b="1" dirty="0" err="1"/>
              <a:t>sesebuah</a:t>
            </a:r>
            <a:r>
              <a:rPr lang="en-MY" sz="2550" b="1" dirty="0"/>
              <a:t> </a:t>
            </a:r>
            <a:r>
              <a:rPr lang="en-MY" sz="2550" b="1" dirty="0" err="1" smtClean="0"/>
              <a:t>negara</a:t>
            </a:r>
            <a:r>
              <a:rPr lang="en-MY" sz="2550" b="1" dirty="0" smtClean="0"/>
              <a:t> </a:t>
            </a:r>
            <a:endParaRPr lang="ms-MY" sz="2550" b="1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952017" y="5562600"/>
            <a:ext cx="7159907" cy="1093808"/>
          </a:xfrm>
          <a:prstGeom prst="flowChartAlternateProcess">
            <a:avLst/>
          </a:prstGeom>
          <a:solidFill>
            <a:schemeClr val="tx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 err="1"/>
              <a:t>Sebaliknya</a:t>
            </a:r>
            <a:r>
              <a:rPr lang="en-MY" sz="2400" b="1" dirty="0"/>
              <a:t>, </a:t>
            </a:r>
            <a:r>
              <a:rPr lang="en-MY" sz="2400" b="1" dirty="0" err="1"/>
              <a:t>perpecahan</a:t>
            </a:r>
            <a:r>
              <a:rPr lang="en-MY" sz="2400" b="1" dirty="0"/>
              <a:t>, </a:t>
            </a:r>
            <a:r>
              <a:rPr lang="en-MY" sz="2400" b="1" dirty="0" err="1"/>
              <a:t>perbalahan</a:t>
            </a:r>
            <a:r>
              <a:rPr lang="en-MY" sz="2400" b="1" dirty="0"/>
              <a:t> </a:t>
            </a:r>
            <a:r>
              <a:rPr lang="en-MY" sz="2400" b="1" dirty="0" err="1"/>
              <a:t>dan</a:t>
            </a:r>
            <a:r>
              <a:rPr lang="en-MY" sz="2400" b="1" dirty="0"/>
              <a:t> </a:t>
            </a:r>
            <a:r>
              <a:rPr lang="en-MY" sz="2400" b="1" dirty="0" err="1"/>
              <a:t>permusuhan</a:t>
            </a:r>
            <a:r>
              <a:rPr lang="en-MY" sz="2400" b="1" dirty="0"/>
              <a:t> </a:t>
            </a:r>
            <a:r>
              <a:rPr lang="en-MY" sz="2400" b="1" dirty="0" err="1"/>
              <a:t>akan</a:t>
            </a:r>
            <a:r>
              <a:rPr lang="en-MY" sz="2400" b="1" dirty="0"/>
              <a:t> </a:t>
            </a:r>
            <a:r>
              <a:rPr lang="en-MY" sz="2400" b="1" dirty="0" err="1"/>
              <a:t>membawa</a:t>
            </a:r>
            <a:r>
              <a:rPr lang="en-MY" sz="2400" b="1" dirty="0"/>
              <a:t> </a:t>
            </a:r>
            <a:r>
              <a:rPr lang="en-MY" sz="2400" b="1" dirty="0" err="1"/>
              <a:t>kehancuran</a:t>
            </a:r>
            <a:r>
              <a:rPr lang="en-MY" sz="2400" b="1" dirty="0"/>
              <a:t> </a:t>
            </a:r>
            <a:r>
              <a:rPr lang="en-MY" sz="2400" b="1" dirty="0" err="1"/>
              <a:t>dan</a:t>
            </a:r>
            <a:r>
              <a:rPr lang="en-MY" sz="2400" b="1" dirty="0"/>
              <a:t> </a:t>
            </a:r>
            <a:r>
              <a:rPr lang="en-MY" sz="2400" b="1" dirty="0" err="1" smtClean="0"/>
              <a:t>kemusnahan</a:t>
            </a:r>
            <a:endParaRPr lang="ms-MY" sz="2400" b="1" dirty="0"/>
          </a:p>
        </p:txBody>
      </p:sp>
      <p:sp>
        <p:nvSpPr>
          <p:cNvPr id="9" name="Cloud Callout 8"/>
          <p:cNvSpPr/>
          <p:nvPr/>
        </p:nvSpPr>
        <p:spPr>
          <a:xfrm>
            <a:off x="1066800" y="228600"/>
            <a:ext cx="7315200" cy="762000"/>
          </a:xfrm>
          <a:prstGeom prst="cloudCallout">
            <a:avLst>
              <a:gd name="adj1" fmla="val 2294"/>
              <a:gd name="adj2" fmla="val 8496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Khatib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07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348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  <a:alpha val="37000"/>
                  <a:lumMod val="98000"/>
                  <a:lumOff val="2000"/>
                </a:srgbClr>
              </a:gs>
              <a:gs pos="50000">
                <a:srgbClr val="33CC33">
                  <a:shade val="67500"/>
                  <a:satMod val="115000"/>
                  <a:alpha val="62000"/>
                </a:srgbClr>
              </a:gs>
              <a:gs pos="100000">
                <a:srgbClr val="33CC33">
                  <a:shade val="100000"/>
                  <a:satMod val="115000"/>
                  <a:alpha val="39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12" y="990600"/>
            <a:ext cx="86106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أَشْهَدُ أَنْ لاَ إِلَهَ إِلاَّ اللهُ وَحْدَهُ لاَ شَرِيْكَ لَهُ،</a:t>
            </a: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سَيِّدَنَا وَنَبِيَّنَا مُحَمَّدًا عَبْدُهُ وَرَسُوْلُهُ،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429000"/>
            <a:ext cx="8610600" cy="310854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7160" y="1447800"/>
            <a:ext cx="8866909" cy="4555093"/>
          </a:xfrm>
          <a:prstGeom prst="rect">
            <a:avLst/>
          </a:prstGeom>
          <a:gradFill>
            <a:gsLst>
              <a:gs pos="0">
                <a:srgbClr val="FFEFD1">
                  <a:alpha val="77000"/>
                </a:srgbClr>
              </a:gs>
              <a:gs pos="64999">
                <a:srgbClr val="F0EBD5">
                  <a:alpha val="83000"/>
                </a:srgbClr>
              </a:gs>
              <a:gs pos="100000">
                <a:srgbClr val="D1C39F"/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ms-MY" sz="2000" b="1" dirty="0" smtClean="0">
              <a:solidFill>
                <a:schemeClr val="tx1"/>
              </a:solidFill>
            </a:endParaRPr>
          </a:p>
          <a:p>
            <a:pPr algn="just"/>
            <a:r>
              <a:rPr lang="ms-MY" sz="3600" b="1" dirty="0" smtClean="0">
                <a:solidFill>
                  <a:schemeClr val="tx1"/>
                </a:solidFill>
              </a:rPr>
              <a:t>Wahai </a:t>
            </a:r>
            <a:r>
              <a:rPr lang="ms-MY" sz="3600" b="1" dirty="0">
                <a:solidFill>
                  <a:schemeClr val="tx1"/>
                </a:solidFill>
              </a:rPr>
              <a:t>Tuhan kami! Ampunilah kami dan saudara-saudara kami yang mendahului kami dalam iman, dan janganlah Engkau jadikan dalam hati kami rasa dengki terhadap orang yang beriman</a:t>
            </a:r>
            <a:r>
              <a:rPr lang="ms-MY" sz="3600" b="1" dirty="0" smtClean="0">
                <a:solidFill>
                  <a:schemeClr val="tx1"/>
                </a:solidFill>
              </a:rPr>
              <a:t>. Wahai </a:t>
            </a:r>
            <a:r>
              <a:rPr lang="ms-MY" sz="3600" b="1" dirty="0">
                <a:solidFill>
                  <a:schemeClr val="tx1"/>
                </a:solidFill>
              </a:rPr>
              <a:t>Tuhan kami! </a:t>
            </a:r>
            <a:r>
              <a:rPr lang="ms-MY" sz="3600" b="1" dirty="0" smtClean="0">
                <a:solidFill>
                  <a:schemeClr val="tx1"/>
                </a:solidFill>
              </a:rPr>
              <a:t>Sesungguhnya </a:t>
            </a:r>
            <a:r>
              <a:rPr lang="ms-MY" sz="3600" b="1" dirty="0">
                <a:solidFill>
                  <a:schemeClr val="tx1"/>
                </a:solidFill>
              </a:rPr>
              <a:t>Engkau Maha Belas Kasih Lagi Maha Mengasihani</a:t>
            </a:r>
            <a:r>
              <a:rPr lang="ms-MY" sz="3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ms-MY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4242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solidFill>
            <a:schemeClr val="tx1">
              <a:lumMod val="50000"/>
              <a:lumOff val="50000"/>
              <a:alpha val="56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وَقِنَا عَذَابَ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النَّارِ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وَسَلَّمْ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69" y="1219200"/>
            <a:ext cx="8701031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عَلَى سَيِّدِنَا مُحَمَّدٍ</a:t>
            </a:r>
            <a:endParaRPr lang="en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وَعَلىَ الــِهِ وَصَحْبِهِ اَجْمَعِيْنَ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9" y="3746718"/>
            <a:ext cx="8458201" cy="181588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Nabi Muhammad SAW, dan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695" y="990600"/>
            <a:ext cx="8342305" cy="212365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أُوْصِيْكُمْ وَنَفْسِيْ </a:t>
            </a:r>
            <a:r>
              <a:rPr lang="ar-SA" sz="66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بِتَقْوَى اللهِ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وَطَاعَتِهِ لَعَلَّكُمْ تُفْلِحُوْنَ</a:t>
            </a:r>
            <a:endParaRPr lang="ms-MY" sz="66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95" y="3429000"/>
            <a:ext cx="8342305" cy="3170099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kita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dapat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menjadikan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kita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patuh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dan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dapat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membuahkan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kesedaran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memelihara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perpaduan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menguatkan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penyatuan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s-ES" sz="2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 </a:t>
            </a:r>
            <a:r>
              <a:rPr lang="es-ES" sz="25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seluruhnya</a:t>
            </a:r>
            <a:endParaRPr lang="en-US" sz="2500" b="1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7496" y="1676400"/>
            <a:ext cx="4879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12 Ogos 2022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Bersamaan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 Muharram 1444</a:t>
            </a:r>
            <a:endParaRPr lang="pt-BR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3489"/>
            <a:ext cx="78950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Tajuk</a:t>
            </a:r>
            <a: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Khutbah </a:t>
            </a:r>
            <a:r>
              <a:rPr lang="en-US" sz="44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3505200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KUKUH </a:t>
            </a:r>
            <a:r>
              <a:rPr lang="en-US" sz="5400" b="1" i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PERPADUAN</a:t>
            </a:r>
          </a:p>
          <a:p>
            <a:pPr algn="ctr"/>
            <a:r>
              <a:rPr lang="en-US" sz="5400" b="1" i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</a:rPr>
              <a:t>ELAK PERPECAHAN</a:t>
            </a:r>
            <a:endParaRPr lang="en-US" sz="5400" b="1" i="1" dirty="0">
              <a:ln w="3810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0" y="762000"/>
            <a:ext cx="5257800" cy="21336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7000"/>
            </a:schemeClr>
          </a:solidFill>
          <a:ln w="666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Agama yang menentang segala perkara yang membawa kepada perpecahan. Ini kerana, Islam amat menitikberatkan perpaduan sama ada sesama Islam atau sebaliknya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0842" y="4648200"/>
            <a:ext cx="7010400" cy="144461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40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Umat Islam disifatkan sebagai umat yang satu 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685800" y="1403761"/>
            <a:ext cx="2700232" cy="729839"/>
          </a:xfrm>
          <a:prstGeom prst="rightArrowCallout">
            <a:avLst>
              <a:gd name="adj1" fmla="val 27623"/>
              <a:gd name="adj2" fmla="val 23688"/>
              <a:gd name="adj3" fmla="val 53846"/>
              <a:gd name="adj4" fmla="val 71180"/>
            </a:avLst>
          </a:prstGeom>
          <a:solidFill>
            <a:schemeClr val="tx1">
              <a:alpha val="13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s-MY" sz="3200" b="1" dirty="0"/>
              <a:t>ISLAM</a:t>
            </a:r>
          </a:p>
        </p:txBody>
      </p:sp>
      <p:sp>
        <p:nvSpPr>
          <p:cNvPr id="4" name="Down Arrow 3"/>
          <p:cNvSpPr/>
          <p:nvPr/>
        </p:nvSpPr>
        <p:spPr>
          <a:xfrm>
            <a:off x="5486400" y="2921643"/>
            <a:ext cx="990600" cy="1650357"/>
          </a:xfrm>
          <a:prstGeom prst="down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8177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0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" y="457200"/>
            <a:ext cx="8610600" cy="4863936"/>
          </a:xfrm>
          <a:prstGeom prst="ellipse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Allah SWT telah menyatukan kita semua dan sebentar lagi kita akan menunaikan solat jumaat bersama-sama di atas akidah yang satu, perbuatan dan bacaan yang satu, mengadap ke arah kiblat yang satu serta menyembah Tuhan Yang Satu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laque 2"/>
          <p:cNvSpPr/>
          <p:nvPr/>
        </p:nvSpPr>
        <p:spPr>
          <a:xfrm>
            <a:off x="304800" y="381000"/>
            <a:ext cx="8610600" cy="990600"/>
          </a:xfrm>
          <a:prstGeom prst="plaque">
            <a:avLst>
              <a:gd name="adj" fmla="val 50000"/>
            </a:avLst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warna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kulit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berbeza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bahasa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dan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768752" y="4495800"/>
            <a:ext cx="7765648" cy="1981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3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Allah SWT menyatukan hati-hati kita tanpa kita melihat kiri dan kanan, siapakah di sebelah kita, apa warna kulit mereka, apa bangsa dan keturunan mereka</a:t>
            </a:r>
          </a:p>
        </p:txBody>
      </p:sp>
    </p:spTree>
    <p:extLst>
      <p:ext uri="{BB962C8B-B14F-4D97-AF65-F5344CB8AC3E}">
        <p14:creationId xmlns:p14="http://schemas.microsoft.com/office/powerpoint/2010/main" val="10221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12406882</TotalTime>
  <Words>1055</Words>
  <Application>Microsoft Office PowerPoint</Application>
  <PresentationFormat>On-screen Show (4:3)</PresentationFormat>
  <Paragraphs>131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Aharoni</vt:lpstr>
      <vt:lpstr>Arial</vt:lpstr>
      <vt:lpstr>Arial Black</vt:lpstr>
      <vt:lpstr>Arial Unicode MS</vt:lpstr>
      <vt:lpstr>Berlin Sans FB Demi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420</cp:revision>
  <dcterms:created xsi:type="dcterms:W3CDTF">2017-12-24T04:47:57Z</dcterms:created>
  <dcterms:modified xsi:type="dcterms:W3CDTF">2022-08-08T06:02:31Z</dcterms:modified>
</cp:coreProperties>
</file>